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60" r:id="rId2"/>
    <p:sldId id="256" r:id="rId3"/>
    <p:sldId id="257"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084"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8D3A4E-25F0-4DBF-9689-92D1431695DC}" type="datetimeFigureOut">
              <a:rPr lang="en-US" smtClean="0"/>
              <a:t>5/5/2021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2D0FC8-D000-4D2C-AF27-406B9B5BB473}" type="slidenum">
              <a:rPr lang="en-US" smtClean="0"/>
              <a:t>‹#›</a:t>
            </a:fld>
            <a:endParaRPr lang="en-US"/>
          </a:p>
        </p:txBody>
      </p:sp>
    </p:spTree>
    <p:extLst>
      <p:ext uri="{BB962C8B-B14F-4D97-AF65-F5344CB8AC3E}">
        <p14:creationId xmlns:p14="http://schemas.microsoft.com/office/powerpoint/2010/main" val="1408671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The WBS enables</a:t>
            </a:r>
            <a:r>
              <a:rPr lang="en-US" baseline="0" dirty="0" smtClean="0"/>
              <a:t> the project team members to what work has been assigned to them to avoid any kind of confusion. The projects are well defined with who is required to handle them and in what way. </a:t>
            </a:r>
          </a:p>
          <a:p>
            <a:pPr marL="171450" indent="-171450">
              <a:buFont typeface="Arial" pitchFamily="34" charset="0"/>
              <a:buChar char="•"/>
            </a:pPr>
            <a:r>
              <a:rPr lang="en-US" baseline="0" dirty="0" smtClean="0"/>
              <a:t>The project team are able to organize their work effectively once they know what has been assigned to them. The project team stay organized in their activities and eliminate any kind of delays in the project delivery.</a:t>
            </a:r>
          </a:p>
          <a:p>
            <a:pPr marL="171450" indent="-171450">
              <a:buFont typeface="Arial" pitchFamily="34" charset="0"/>
              <a:buChar char="•"/>
            </a:pPr>
            <a:r>
              <a:rPr lang="en-US" baseline="0" dirty="0" smtClean="0"/>
              <a:t>The project schedule are quickly developed in time since the WBS provide a good breakthrough structure for the projects</a:t>
            </a:r>
          </a:p>
          <a:p>
            <a:pPr marL="171450" indent="-171450">
              <a:buFont typeface="Arial" pitchFamily="34" charset="0"/>
              <a:buChar char="•"/>
            </a:pPr>
            <a:r>
              <a:rPr lang="en-US" baseline="0" dirty="0" smtClean="0"/>
              <a:t>The WBS enables the project team to identify potential scope if any of the branch hasn’t been identified</a:t>
            </a:r>
          </a:p>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122D0FC8-D000-4D2C-AF27-406B9B5BB473}" type="slidenum">
              <a:rPr lang="en-US" smtClean="0"/>
              <a:t>2</a:t>
            </a:fld>
            <a:endParaRPr lang="en-US"/>
          </a:p>
        </p:txBody>
      </p:sp>
    </p:spTree>
    <p:extLst>
      <p:ext uri="{BB962C8B-B14F-4D97-AF65-F5344CB8AC3E}">
        <p14:creationId xmlns:p14="http://schemas.microsoft.com/office/powerpoint/2010/main" val="3690040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The WBS makes the deliverables</a:t>
            </a:r>
            <a:r>
              <a:rPr lang="en-US" baseline="0" dirty="0" smtClean="0"/>
              <a:t> more precise because the project team will be able to know what has been accomplished in each deliverables</a:t>
            </a:r>
          </a:p>
          <a:p>
            <a:pPr marL="171450" indent="-171450">
              <a:buFont typeface="Arial" pitchFamily="34" charset="0"/>
              <a:buChar char="•"/>
            </a:pPr>
            <a:r>
              <a:rPr lang="en-US" baseline="0" dirty="0" smtClean="0"/>
              <a:t>The project team are able to do an estimation of the project cost that will be incurred and plan properly, this help in preventing excess spending and good utilization of resources</a:t>
            </a:r>
          </a:p>
          <a:p>
            <a:pPr marL="171450" indent="-171450">
              <a:buFont typeface="Arial" pitchFamily="34" charset="0"/>
              <a:buChar char="•"/>
            </a:pPr>
            <a:r>
              <a:rPr lang="en-US" baseline="0" dirty="0" smtClean="0"/>
              <a:t>The WBS enables the project team know the risks that can develop in the project and provide possible solutions</a:t>
            </a:r>
          </a:p>
          <a:p>
            <a:pPr marL="171450" indent="-171450">
              <a:buFont typeface="Arial" pitchFamily="34" charset="0"/>
              <a:buChar char="•"/>
            </a:pPr>
            <a:r>
              <a:rPr lang="en-US" baseline="0" dirty="0" smtClean="0"/>
              <a:t>The project team is able to conduct an estimation of the time required for the project</a:t>
            </a:r>
            <a:endParaRPr lang="en-US" dirty="0"/>
          </a:p>
        </p:txBody>
      </p:sp>
      <p:sp>
        <p:nvSpPr>
          <p:cNvPr id="4" name="Slide Number Placeholder 3"/>
          <p:cNvSpPr>
            <a:spLocks noGrp="1"/>
          </p:cNvSpPr>
          <p:nvPr>
            <p:ph type="sldNum" sz="quarter" idx="10"/>
          </p:nvPr>
        </p:nvSpPr>
        <p:spPr/>
        <p:txBody>
          <a:bodyPr/>
          <a:lstStyle/>
          <a:p>
            <a:fld id="{122D0FC8-D000-4D2C-AF27-406B9B5BB473}" type="slidenum">
              <a:rPr lang="en-US" smtClean="0"/>
              <a:t>3</a:t>
            </a:fld>
            <a:endParaRPr lang="en-US"/>
          </a:p>
        </p:txBody>
      </p:sp>
    </p:spTree>
    <p:extLst>
      <p:ext uri="{BB962C8B-B14F-4D97-AF65-F5344CB8AC3E}">
        <p14:creationId xmlns:p14="http://schemas.microsoft.com/office/powerpoint/2010/main" val="2367569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The WBS</a:t>
            </a:r>
            <a:r>
              <a:rPr lang="en-US" baseline="0" dirty="0" smtClean="0"/>
              <a:t> enables the project team use the time they have to find the results of what they want, it reduces the unnecessary actions that will consume lot of time in the project</a:t>
            </a:r>
          </a:p>
          <a:p>
            <a:pPr marL="171450" indent="-171450">
              <a:buFont typeface="Arial" pitchFamily="34" charset="0"/>
              <a:buChar char="•"/>
            </a:pPr>
            <a:r>
              <a:rPr lang="en-US" baseline="0" dirty="0" smtClean="0"/>
              <a:t>The project team management deals with huge projects that require more resources and time, the WBS enables the team project manage these large projects</a:t>
            </a:r>
          </a:p>
          <a:p>
            <a:pPr marL="171450" indent="-171450">
              <a:buFont typeface="Arial" pitchFamily="34" charset="0"/>
              <a:buChar char="•"/>
            </a:pPr>
            <a:r>
              <a:rPr lang="en-US" baseline="0" dirty="0" smtClean="0"/>
              <a:t>The WBS enables the project management work simultaneously because the breakthrough reduces any hindrance and obstacles that may come in the project</a:t>
            </a:r>
          </a:p>
          <a:p>
            <a:pPr marL="0" indent="0">
              <a:buFont typeface="Arial" pitchFamily="34" charset="0"/>
              <a:buNone/>
            </a:pPr>
            <a:endParaRPr lang="en-US" baseline="0"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122D0FC8-D000-4D2C-AF27-406B9B5BB473}" type="slidenum">
              <a:rPr lang="en-US" smtClean="0"/>
              <a:t>4</a:t>
            </a:fld>
            <a:endParaRPr lang="en-US"/>
          </a:p>
        </p:txBody>
      </p:sp>
    </p:spTree>
    <p:extLst>
      <p:ext uri="{BB962C8B-B14F-4D97-AF65-F5344CB8AC3E}">
        <p14:creationId xmlns:p14="http://schemas.microsoft.com/office/powerpoint/2010/main" val="20167468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6885C04-B698-44A1-AC46-F17BDCC9639B}" type="datetimeFigureOut">
              <a:rPr lang="en-US" smtClean="0"/>
              <a:t>5/5/2021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0AC984D-679C-4454-B9D0-5770394FB45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885C04-B698-44A1-AC46-F17BDCC9639B}" type="datetimeFigureOut">
              <a:rPr lang="en-US" smtClean="0"/>
              <a:t>5/5/2021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AC984D-679C-4454-B9D0-5770394FB4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885C04-B698-44A1-AC46-F17BDCC9639B}" type="datetimeFigureOut">
              <a:rPr lang="en-US" smtClean="0"/>
              <a:t>5/5/2021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AC984D-679C-4454-B9D0-5770394FB45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6885C04-B698-44A1-AC46-F17BDCC9639B}" type="datetimeFigureOut">
              <a:rPr lang="en-US" smtClean="0"/>
              <a:t>5/5/2021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AC984D-679C-4454-B9D0-5770394FB45D}"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6885C04-B698-44A1-AC46-F17BDCC9639B}" type="datetimeFigureOut">
              <a:rPr lang="en-US" smtClean="0"/>
              <a:t>5/5/2021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AC984D-679C-4454-B9D0-5770394FB45D}"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6885C04-B698-44A1-AC46-F17BDCC9639B}" type="datetimeFigureOut">
              <a:rPr lang="en-US" smtClean="0"/>
              <a:t>5/5/2021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0AC984D-679C-4454-B9D0-5770394FB45D}"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6885C04-B698-44A1-AC46-F17BDCC9639B}" type="datetimeFigureOut">
              <a:rPr lang="en-US" smtClean="0"/>
              <a:t>5/5/2021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0AC984D-679C-4454-B9D0-5770394FB45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6885C04-B698-44A1-AC46-F17BDCC9639B}" type="datetimeFigureOut">
              <a:rPr lang="en-US" smtClean="0"/>
              <a:t>5/5/2021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0AC984D-679C-4454-B9D0-5770394FB45D}"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6885C04-B698-44A1-AC46-F17BDCC9639B}" type="datetimeFigureOut">
              <a:rPr lang="en-US" smtClean="0"/>
              <a:t>5/5/2021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0AC984D-679C-4454-B9D0-5770394FB4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6885C04-B698-44A1-AC46-F17BDCC9639B}" type="datetimeFigureOut">
              <a:rPr lang="en-US" smtClean="0"/>
              <a:t>5/5/2021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0AC984D-679C-4454-B9D0-5770394FB45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6885C04-B698-44A1-AC46-F17BDCC9639B}" type="datetimeFigureOut">
              <a:rPr lang="en-US" smtClean="0"/>
              <a:t>5/5/2021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0AC984D-679C-4454-B9D0-5770394FB45D}"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6885C04-B698-44A1-AC46-F17BDCC9639B}" type="datetimeFigureOut">
              <a:rPr lang="en-US" smtClean="0"/>
              <a:t>5/5/2021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0AC984D-679C-4454-B9D0-5770394FB45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projectsmart.co.uk/work-breakdown-structure-purpose-process-pitfalls.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914400"/>
            <a:ext cx="6705600" cy="4724400"/>
          </a:xfrm>
        </p:spPr>
        <p:txBody>
          <a:bodyPr/>
          <a:lstStyle/>
          <a:p>
            <a:r>
              <a:rPr lang="en-US" dirty="0" smtClean="0"/>
              <a:t>WBS</a:t>
            </a:r>
          </a:p>
          <a:p>
            <a:endParaRPr lang="en-US" dirty="0"/>
          </a:p>
          <a:p>
            <a:r>
              <a:rPr lang="en-US" dirty="0" smtClean="0"/>
              <a:t>Student’s Name</a:t>
            </a:r>
          </a:p>
          <a:p>
            <a:endParaRPr lang="en-US" dirty="0"/>
          </a:p>
          <a:p>
            <a:r>
              <a:rPr lang="en-US" dirty="0" smtClean="0"/>
              <a:t>Institution Affiliation</a:t>
            </a:r>
            <a:endParaRPr lang="en-US" dirty="0"/>
          </a:p>
        </p:txBody>
      </p:sp>
    </p:spTree>
    <p:extLst>
      <p:ext uri="{BB962C8B-B14F-4D97-AF65-F5344CB8AC3E}">
        <p14:creationId xmlns:p14="http://schemas.microsoft.com/office/powerpoint/2010/main" val="1746729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838200"/>
            <a:ext cx="7010400" cy="4800600"/>
          </a:xfrm>
        </p:spPr>
        <p:txBody>
          <a:bodyPr>
            <a:normAutofit/>
          </a:bodyPr>
          <a:lstStyle/>
          <a:p>
            <a:r>
              <a:rPr lang="en-US" b="1" dirty="0" smtClean="0"/>
              <a:t>Importance of WBS</a:t>
            </a:r>
          </a:p>
          <a:p>
            <a:pPr marL="342900" indent="-342900" algn="l">
              <a:lnSpc>
                <a:spcPct val="150000"/>
              </a:lnSpc>
              <a:buFont typeface="Wingdings" pitchFamily="2" charset="2"/>
              <a:buChar char="Ø"/>
            </a:pPr>
            <a:r>
              <a:rPr lang="en-US" sz="2400" dirty="0" smtClean="0">
                <a:latin typeface="Times New Roman" pitchFamily="18" charset="0"/>
                <a:cs typeface="Times New Roman" pitchFamily="18" charset="0"/>
              </a:rPr>
              <a:t>WBS defines the project team </a:t>
            </a:r>
            <a:r>
              <a:rPr lang="en-US" sz="2400" dirty="0" smtClean="0">
                <a:latin typeface="Times New Roman" pitchFamily="18" charset="0"/>
                <a:cs typeface="Times New Roman" pitchFamily="18" charset="0"/>
              </a:rPr>
              <a:t>work.</a:t>
            </a:r>
          </a:p>
          <a:p>
            <a:pPr marL="342900" indent="-342900" algn="l">
              <a:lnSpc>
                <a:spcPct val="150000"/>
              </a:lnSpc>
              <a:buFont typeface="Wingdings" pitchFamily="2" charset="2"/>
              <a:buChar char="Ø"/>
            </a:pPr>
            <a:r>
              <a:rPr lang="en-US" sz="2400" dirty="0" smtClean="0">
                <a:latin typeface="Times New Roman" pitchFamily="18" charset="0"/>
                <a:cs typeface="Times New Roman" pitchFamily="18" charset="0"/>
              </a:rPr>
              <a:t>It </a:t>
            </a:r>
            <a:r>
              <a:rPr lang="en-US" sz="2400" dirty="0" smtClean="0">
                <a:latin typeface="Times New Roman" pitchFamily="18" charset="0"/>
                <a:cs typeface="Times New Roman" pitchFamily="18" charset="0"/>
              </a:rPr>
              <a:t>enables the project team to organize their </a:t>
            </a:r>
            <a:r>
              <a:rPr lang="en-US" sz="2400" dirty="0" smtClean="0">
                <a:latin typeface="Times New Roman" pitchFamily="18" charset="0"/>
                <a:cs typeface="Times New Roman" pitchFamily="18" charset="0"/>
              </a:rPr>
              <a:t>work.</a:t>
            </a:r>
          </a:p>
          <a:p>
            <a:pPr marL="342900" indent="-342900" algn="l">
              <a:lnSpc>
                <a:spcPct val="150000"/>
              </a:lnSpc>
              <a:buFont typeface="Wingdings" pitchFamily="2" charset="2"/>
              <a:buChar char="Ø"/>
            </a:pPr>
            <a:r>
              <a:rPr lang="en-US" sz="2400" dirty="0" smtClean="0">
                <a:latin typeface="Times New Roman" pitchFamily="18" charset="0"/>
                <a:cs typeface="Times New Roman" pitchFamily="18" charset="0"/>
              </a:rPr>
              <a:t>Promotes </a:t>
            </a:r>
            <a:r>
              <a:rPr lang="en-US" sz="2400" dirty="0" smtClean="0">
                <a:latin typeface="Times New Roman" pitchFamily="18" charset="0"/>
                <a:cs typeface="Times New Roman" pitchFamily="18" charset="0"/>
              </a:rPr>
              <a:t>quick development of project </a:t>
            </a:r>
            <a:r>
              <a:rPr lang="en-US" sz="2400" dirty="0" smtClean="0">
                <a:latin typeface="Times New Roman" pitchFamily="18" charset="0"/>
                <a:cs typeface="Times New Roman" pitchFamily="18" charset="0"/>
              </a:rPr>
              <a:t>schedule.</a:t>
            </a:r>
          </a:p>
          <a:p>
            <a:pPr marL="342900" indent="-342900" algn="l">
              <a:lnSpc>
                <a:spcPct val="150000"/>
              </a:lnSpc>
              <a:buFont typeface="Wingdings" pitchFamily="2" charset="2"/>
              <a:buChar char="Ø"/>
            </a:pPr>
            <a:r>
              <a:rPr lang="en-US" sz="2400" dirty="0" smtClean="0">
                <a:latin typeface="Times New Roman" pitchFamily="18" charset="0"/>
                <a:cs typeface="Times New Roman" pitchFamily="18" charset="0"/>
              </a:rPr>
              <a:t>Important </a:t>
            </a:r>
            <a:r>
              <a:rPr lang="en-US" sz="2400" dirty="0" smtClean="0">
                <a:latin typeface="Times New Roman" pitchFamily="18" charset="0"/>
                <a:cs typeface="Times New Roman" pitchFamily="18" charset="0"/>
              </a:rPr>
              <a:t>in identifying potential scope</a:t>
            </a:r>
          </a:p>
          <a:p>
            <a:pPr marL="457200" indent="-457200" algn="l">
              <a:buFont typeface="Arial" pitchFamily="34" charset="0"/>
              <a:buChar char="•"/>
            </a:pPr>
            <a:endParaRPr lang="en-US" b="1" dirty="0" smtClean="0"/>
          </a:p>
          <a:p>
            <a:pPr algn="l"/>
            <a:endParaRPr lang="en-US" b="1" dirty="0" smtClean="0"/>
          </a:p>
          <a:p>
            <a:pPr marL="457200" indent="-457200" algn="l">
              <a:buFont typeface="Arial" pitchFamily="34" charset="0"/>
              <a:buChar char="•"/>
            </a:pPr>
            <a:endParaRPr lang="en-US" dirty="0"/>
          </a:p>
        </p:txBody>
      </p:sp>
    </p:spTree>
    <p:extLst>
      <p:ext uri="{BB962C8B-B14F-4D97-AF65-F5344CB8AC3E}">
        <p14:creationId xmlns:p14="http://schemas.microsoft.com/office/powerpoint/2010/main" val="3548778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305800" cy="5440363"/>
          </a:xfrm>
        </p:spPr>
        <p:txBody>
          <a:bodyPr>
            <a:normAutofit/>
          </a:bodyPr>
          <a:lstStyle/>
          <a:p>
            <a:pPr>
              <a:lnSpc>
                <a:spcPct val="150000"/>
              </a:lnSpc>
              <a:buFont typeface="Wingdings" pitchFamily="2" charset="2"/>
              <a:buChar char="Ø"/>
            </a:pPr>
            <a:r>
              <a:rPr lang="en-US" sz="2400" dirty="0" smtClean="0">
                <a:latin typeface="Times New Roman" pitchFamily="18" charset="0"/>
                <a:cs typeface="Times New Roman" pitchFamily="18" charset="0"/>
              </a:rPr>
              <a:t>Makes the deliverables more </a:t>
            </a:r>
            <a:r>
              <a:rPr lang="en-US" sz="2400" dirty="0" smtClean="0">
                <a:latin typeface="Times New Roman" pitchFamily="18" charset="0"/>
                <a:cs typeface="Times New Roman" pitchFamily="18" charset="0"/>
              </a:rPr>
              <a:t>precise.</a:t>
            </a:r>
          </a:p>
          <a:p>
            <a:pPr>
              <a:lnSpc>
                <a:spcPct val="150000"/>
              </a:lnSpc>
              <a:buFont typeface="Wingdings" pitchFamily="2" charset="2"/>
              <a:buChar char="Ø"/>
            </a:pPr>
            <a:r>
              <a:rPr lang="en-US" sz="2400" dirty="0" smtClean="0">
                <a:latin typeface="Times New Roman" pitchFamily="18" charset="0"/>
                <a:cs typeface="Times New Roman" pitchFamily="18" charset="0"/>
              </a:rPr>
              <a:t>Promote </a:t>
            </a:r>
            <a:r>
              <a:rPr lang="en-US" sz="2400" dirty="0" smtClean="0">
                <a:latin typeface="Times New Roman" pitchFamily="18" charset="0"/>
                <a:cs typeface="Times New Roman" pitchFamily="18" charset="0"/>
              </a:rPr>
              <a:t>estimation of project </a:t>
            </a:r>
            <a:r>
              <a:rPr lang="en-US" sz="2400" dirty="0" smtClean="0">
                <a:latin typeface="Times New Roman" pitchFamily="18" charset="0"/>
                <a:cs typeface="Times New Roman" pitchFamily="18" charset="0"/>
              </a:rPr>
              <a:t>cost.</a:t>
            </a:r>
          </a:p>
          <a:p>
            <a:pPr>
              <a:lnSpc>
                <a:spcPct val="150000"/>
              </a:lnSpc>
              <a:buFont typeface="Wingdings" pitchFamily="2" charset="2"/>
              <a:buChar char="Ø"/>
            </a:pPr>
            <a:r>
              <a:rPr lang="en-US" sz="2400" dirty="0" smtClean="0">
                <a:latin typeface="Times New Roman" pitchFamily="18" charset="0"/>
                <a:cs typeface="Times New Roman" pitchFamily="18" charset="0"/>
              </a:rPr>
              <a:t>Help </a:t>
            </a:r>
            <a:r>
              <a:rPr lang="en-US" sz="2400" dirty="0" smtClean="0">
                <a:latin typeface="Times New Roman" pitchFamily="18" charset="0"/>
                <a:cs typeface="Times New Roman" pitchFamily="18" charset="0"/>
              </a:rPr>
              <a:t>in determining the risk of the </a:t>
            </a:r>
            <a:r>
              <a:rPr lang="en-US" sz="2400" dirty="0" smtClean="0">
                <a:latin typeface="Times New Roman" pitchFamily="18" charset="0"/>
                <a:cs typeface="Times New Roman" pitchFamily="18" charset="0"/>
              </a:rPr>
              <a:t>project.</a:t>
            </a:r>
          </a:p>
          <a:p>
            <a:pPr>
              <a:lnSpc>
                <a:spcPct val="150000"/>
              </a:lnSpc>
              <a:buFont typeface="Wingdings" pitchFamily="2" charset="2"/>
              <a:buChar char="Ø"/>
            </a:pPr>
            <a:r>
              <a:rPr lang="en-US" sz="2400" dirty="0" smtClean="0">
                <a:latin typeface="Times New Roman" pitchFamily="18" charset="0"/>
                <a:cs typeface="Times New Roman" pitchFamily="18" charset="0"/>
              </a:rPr>
              <a:t>Promote </a:t>
            </a:r>
            <a:r>
              <a:rPr lang="en-US" sz="2400" dirty="0" smtClean="0">
                <a:latin typeface="Times New Roman" pitchFamily="18" charset="0"/>
                <a:cs typeface="Times New Roman" pitchFamily="18" charset="0"/>
              </a:rPr>
              <a:t>estimation of the time required for the project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710840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05800" cy="5745163"/>
          </a:xfrm>
        </p:spPr>
        <p:txBody>
          <a:bodyPr>
            <a:normAutofit/>
          </a:bodyPr>
          <a:lstStyle/>
          <a:p>
            <a:pPr>
              <a:lnSpc>
                <a:spcPct val="200000"/>
              </a:lnSpc>
              <a:buFont typeface="Wingdings" pitchFamily="2" charset="2"/>
              <a:buChar char="Ø"/>
            </a:pPr>
            <a:r>
              <a:rPr lang="en-US" sz="2400" dirty="0" smtClean="0">
                <a:latin typeface="Times New Roman" pitchFamily="18" charset="0"/>
                <a:cs typeface="Times New Roman" pitchFamily="18" charset="0"/>
              </a:rPr>
              <a:t>Reduces unnecessary work in finding the </a:t>
            </a:r>
            <a:r>
              <a:rPr lang="en-US" sz="2400" dirty="0" smtClean="0">
                <a:latin typeface="Times New Roman" pitchFamily="18" charset="0"/>
                <a:cs typeface="Times New Roman" pitchFamily="18" charset="0"/>
              </a:rPr>
              <a:t>results.</a:t>
            </a:r>
          </a:p>
          <a:p>
            <a:pPr>
              <a:lnSpc>
                <a:spcPct val="200000"/>
              </a:lnSpc>
              <a:buFont typeface="Wingdings" pitchFamily="2" charset="2"/>
              <a:buChar char="Ø"/>
            </a:pPr>
            <a:r>
              <a:rPr lang="en-US" sz="2400" dirty="0" smtClean="0">
                <a:latin typeface="Times New Roman" pitchFamily="18" charset="0"/>
                <a:cs typeface="Times New Roman" pitchFamily="18" charset="0"/>
              </a:rPr>
              <a:t>Makes </a:t>
            </a:r>
            <a:r>
              <a:rPr lang="en-US" sz="2400" dirty="0" smtClean="0">
                <a:latin typeface="Times New Roman" pitchFamily="18" charset="0"/>
                <a:cs typeface="Times New Roman" pitchFamily="18" charset="0"/>
              </a:rPr>
              <a:t>large projects </a:t>
            </a:r>
            <a:r>
              <a:rPr lang="en-US" sz="2400" dirty="0" smtClean="0">
                <a:latin typeface="Times New Roman" pitchFamily="18" charset="0"/>
                <a:cs typeface="Times New Roman" pitchFamily="18" charset="0"/>
              </a:rPr>
              <a:t>manageable.</a:t>
            </a:r>
          </a:p>
          <a:p>
            <a:pPr>
              <a:lnSpc>
                <a:spcPct val="200000"/>
              </a:lnSpc>
              <a:buFont typeface="Wingdings" pitchFamily="2" charset="2"/>
              <a:buChar char="Ø"/>
            </a:pPr>
            <a:r>
              <a:rPr lang="en-US" sz="2400" dirty="0" smtClean="0">
                <a:latin typeface="Times New Roman" pitchFamily="18" charset="0"/>
                <a:cs typeface="Times New Roman" pitchFamily="18" charset="0"/>
              </a:rPr>
              <a:t>WBS </a:t>
            </a:r>
            <a:r>
              <a:rPr lang="en-US" sz="2400" dirty="0" smtClean="0">
                <a:latin typeface="Times New Roman" pitchFamily="18" charset="0"/>
                <a:cs typeface="Times New Roman" pitchFamily="18" charset="0"/>
              </a:rPr>
              <a:t>enables work to be done </a:t>
            </a:r>
            <a:r>
              <a:rPr lang="en-US" sz="2400" dirty="0" smtClean="0">
                <a:latin typeface="Times New Roman" pitchFamily="18" charset="0"/>
                <a:cs typeface="Times New Roman" pitchFamily="18" charset="0"/>
              </a:rPr>
              <a:t>continuously.</a:t>
            </a:r>
          </a:p>
          <a:p>
            <a:pPr>
              <a:lnSpc>
                <a:spcPct val="200000"/>
              </a:lnSpc>
              <a:buFont typeface="Wingdings" pitchFamily="2" charset="2"/>
              <a:buChar char="Ø"/>
            </a:pPr>
            <a:r>
              <a:rPr lang="en-US" sz="2400" dirty="0" smtClean="0">
                <a:latin typeface="Times New Roman" pitchFamily="18" charset="0"/>
                <a:cs typeface="Times New Roman" pitchFamily="18" charset="0"/>
              </a:rPr>
              <a:t>Promote </a:t>
            </a:r>
            <a:r>
              <a:rPr lang="en-US" sz="2400" dirty="0" smtClean="0">
                <a:latin typeface="Times New Roman" pitchFamily="18" charset="0"/>
                <a:cs typeface="Times New Roman" pitchFamily="18" charset="0"/>
              </a:rPr>
              <a:t>top-down look at the project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025278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153400" cy="5364163"/>
          </a:xfrm>
        </p:spPr>
        <p:txBody>
          <a:bodyPr/>
          <a:lstStyle/>
          <a:p>
            <a:pPr marL="0" indent="0" algn="ctr">
              <a:buNone/>
            </a:pPr>
            <a:r>
              <a:rPr lang="en-US" dirty="0" smtClean="0"/>
              <a:t> Reference</a:t>
            </a:r>
          </a:p>
          <a:p>
            <a:pPr marL="109728" indent="-457200">
              <a:lnSpc>
                <a:spcPct val="200000"/>
              </a:lnSpc>
              <a:buNone/>
            </a:pPr>
            <a:r>
              <a:rPr lang="en-US" sz="2400" dirty="0" smtClean="0">
                <a:latin typeface="Times New Roman" pitchFamily="18" charset="0"/>
                <a:cs typeface="Times New Roman" pitchFamily="18" charset="0"/>
                <a:hlinkClick r:id="rId2"/>
              </a:rPr>
              <a:t>https://www.projectsmart.co.uk/work-breakdown-structure-purpose-process-pitfalls.php</a:t>
            </a:r>
            <a:endParaRPr lang="en-US" sz="2400" dirty="0" smtClean="0">
              <a:latin typeface="Times New Roman" pitchFamily="18" charset="0"/>
              <a:cs typeface="Times New Roman" pitchFamily="18" charset="0"/>
            </a:endParaRPr>
          </a:p>
          <a:p>
            <a:pPr marL="0" indent="-457200">
              <a:lnSpc>
                <a:spcPct val="200000"/>
              </a:lnSpc>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0667012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56</TotalTime>
  <Words>388</Words>
  <Application>Microsoft Office PowerPoint</Application>
  <PresentationFormat>On-screen Show (4:3)</PresentationFormat>
  <Paragraphs>35</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Concourse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d8ms</dc:creator>
  <cp:lastModifiedBy>ADMIN</cp:lastModifiedBy>
  <cp:revision>8</cp:revision>
  <dcterms:created xsi:type="dcterms:W3CDTF">2021-05-05T20:34:23Z</dcterms:created>
  <dcterms:modified xsi:type="dcterms:W3CDTF">2021-05-05T23:22:08Z</dcterms:modified>
</cp:coreProperties>
</file>